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HEIC"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p" id="{B6D236EE-530F-4672-9EF1-DDC9495CF141}">
          <p14:sldIdLst>
            <p14:sldId id="256"/>
            <p14:sldId id="257"/>
            <p14:sldId id="258"/>
            <p14:sldId id="259"/>
            <p14:sldId id="260"/>
            <p14:sldId id="261"/>
            <p14:sldId id="262"/>
            <p14:sldId id="263"/>
          </p14:sldIdLst>
        </p14:section>
        <p14:section name="Untitled Section" id="{DB753007-6C73-49C3-B3BF-7FA48DED65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HMAN, EDWARD" initials="IE" lastIdx="11" clrIdx="0">
    <p:extLst>
      <p:ext uri="{19B8F6BF-5375-455C-9EA6-DF929625EA0E}">
        <p15:presenceInfo xmlns:p15="http://schemas.microsoft.com/office/powerpoint/2012/main" userId="S-1-5-21-2387758937-22262960-2966392202-4228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C313"/>
    <a:srgbClr val="80DF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8" autoAdjust="0"/>
    <p:restoredTop sz="94660"/>
  </p:normalViewPr>
  <p:slideViewPr>
    <p:cSldViewPr snapToGrid="0">
      <p:cViewPr varScale="1">
        <p:scale>
          <a:sx n="162" d="100"/>
          <a:sy n="162" d="100"/>
        </p:scale>
        <p:origin x="102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4-30T09:03:23.943" idx="1">
    <p:pos x="10" y="10"/>
    <p:text>Introduce IoT and more specifically, the bootcamp.</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4-30T09:05:00.143" idx="2">
    <p:pos x="10" y="10"/>
    <p:text>Graduates from the Deep Dive bootcamps have the opportunity to grow their knowledge and sharpen their skills while making money and working on real world problems.</p:text>
    <p:extLst>
      <p:ext uri="{C676402C-5697-4E1C-873F-D02D1690AC5C}">
        <p15:threadingInfo xmlns:p15="http://schemas.microsoft.com/office/powerpoint/2012/main" timeZoneBias="360"/>
      </p:ext>
    </p:extLst>
  </p:cm>
  <p:cm authorId="1" dt="2025-04-30T09:06:30.176" idx="3">
    <p:pos x="1754" y="2070"/>
    <p:text>We've worked with CABQ on projects like a drone search and rescue systems to find lost hikers in the sandias.</p:text>
    <p:extLst>
      <p:ext uri="{C676402C-5697-4E1C-873F-D02D1690AC5C}">
        <p15:threadingInfo xmlns:p15="http://schemas.microsoft.com/office/powerpoint/2012/main" timeZoneBias="360"/>
      </p:ext>
    </p:extLst>
  </p:cm>
  <p:cm authorId="1" dt="2025-04-30T09:07:48.304" idx="4">
    <p:pos x="106" y="106"/>
    <p:text>We're working on a project that'll prevent/ reduce the amount of injuries and fatalities that occur in Albuquerques arroyo's caused by  flash flooding</p:text>
    <p:extLst>
      <p:ext uri="{C676402C-5697-4E1C-873F-D02D1690AC5C}">
        <p15:threadingInfo xmlns:p15="http://schemas.microsoft.com/office/powerpoint/2012/main" timeZoneBias="360"/>
      </p:ext>
    </p:extLst>
  </p:cm>
  <p:cm authorId="1" dt="2025-04-30T09:10:14.461" idx="5">
    <p:pos x="2371" y="2118"/>
    <p:text>We've worked with local companies like Century Sign builders to help monitor and control harmful volatile organic chemicals</p:text>
    <p:extLst>
      <p:ext uri="{C676402C-5697-4E1C-873F-D02D1690AC5C}">
        <p15:threadingInfo xmlns:p15="http://schemas.microsoft.com/office/powerpoint/2012/main" timeZoneBias="360"/>
      </p:ext>
    </p:extLst>
  </p:cm>
  <p:cm authorId="1" dt="2025-04-30T09:12:28.671" idx="6">
    <p:pos x="4508" y="2241"/>
    <p:text>Partnered with UNM's Dept. of biology to help design and construct experiment setups that students will use to understand the photosynthesis process in plants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4-30T09:14:31.690" idx="8">
    <p:pos x="10" y="10"/>
    <p:text>At Mandy's Farm in the south valley, we built an automatic greenhouse which measured the soil moisture and watered accordingly and took user input for manual watering.</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4-30T09:18:35.443" idx="9">
    <p:pos x="10" y="10"/>
    <p:text>We've had a fruitful relationship with the ABQ Biopark for over 2 years. We currently have devices that were produced by IoT graduates. Since installing these Sensors in their greenhouse, students are able to see firsthand how IoT can be implemented in an organizations infrastructure. The data being collected in this greenhouse populates a Google Sheets that the horticulturist has access to.</p:text>
    <p:extLst>
      <p:ext uri="{C676402C-5697-4E1C-873F-D02D1690AC5C}">
        <p15:threadingInfo xmlns:p15="http://schemas.microsoft.com/office/powerpoint/2012/main" timeZoneBias="3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4-30T09:21:35.932" idx="10">
    <p:pos x="10" y="10"/>
    <p:text>I would take a moment to read this article:
https://news.unm.edu/news/nsf-announces-16-million-investment-in-unm-affiliated-projects-to-build-climate-resilience</p:text>
    <p:extLst>
      <p:ext uri="{C676402C-5697-4E1C-873F-D02D1690AC5C}">
        <p15:threadingInfo xmlns:p15="http://schemas.microsoft.com/office/powerpoint/2012/main" timeZoneBias="3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4-30T09:22:41.316" idx="11">
    <p:pos x="10" y="10"/>
    <p:text>We're proud to partner with the tribal communities, UNM and other institutions to solve the problems that climate change is sure to bring.</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A2B82-0ABD-41A7-892F-D7A93587879B}"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7B8856-6C82-4766-A3BB-ACEDC181BCA9}" type="slidenum">
              <a:rPr lang="en-US" smtClean="0"/>
              <a:t>‹#›</a:t>
            </a:fld>
            <a:endParaRPr lang="en-US"/>
          </a:p>
        </p:txBody>
      </p:sp>
    </p:spTree>
    <p:extLst>
      <p:ext uri="{BB962C8B-B14F-4D97-AF65-F5344CB8AC3E}">
        <p14:creationId xmlns:p14="http://schemas.microsoft.com/office/powerpoint/2010/main" val="57804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C6F928-B52A-4C0C-85A6-22D2056B76C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81235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4160223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45522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092056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62895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850673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6F928-B52A-4C0C-85A6-22D2056B76C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4015070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6F928-B52A-4C0C-85A6-22D2056B76C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4143650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6F928-B52A-4C0C-85A6-22D2056B76C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74633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652048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C6F928-B52A-4C0C-85A6-22D2056B76C7}"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74557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C6F928-B52A-4C0C-85A6-22D2056B76C7}" type="datetimeFigureOut">
              <a:rPr lang="en-US" smtClean="0"/>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349630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C6F928-B52A-4C0C-85A6-22D2056B76C7}" type="datetimeFigureOut">
              <a:rPr lang="en-US" smtClean="0"/>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259804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6F928-B52A-4C0C-85A6-22D2056B76C7}" type="datetimeFigureOut">
              <a:rPr lang="en-US" smtClean="0"/>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281578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C6F928-B52A-4C0C-85A6-22D2056B76C7}"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13814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3C6F928-B52A-4C0C-85A6-22D2056B76C7}"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427234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3C6F928-B52A-4C0C-85A6-22D2056B76C7}" type="datetimeFigureOut">
              <a:rPr lang="en-US" smtClean="0"/>
              <a:t>4/29/2025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7273AE9-A63D-4BC0-9411-A10A68E2A98D}" type="slidenum">
              <a:rPr lang="en-US" smtClean="0"/>
              <a:t>‹#›</a:t>
            </a:fld>
            <a:endParaRPr lang="en-US"/>
          </a:p>
        </p:txBody>
      </p:sp>
    </p:spTree>
    <p:extLst>
      <p:ext uri="{BB962C8B-B14F-4D97-AF65-F5344CB8AC3E}">
        <p14:creationId xmlns:p14="http://schemas.microsoft.com/office/powerpoint/2010/main" val="325872122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9.HEIC"/><Relationship Id="rId7" Type="http://schemas.openxmlformats.org/officeDocument/2006/relationships/comments" Target="../comments/comment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4.HEIC"/><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comments" Target="../comments/comment3.xml"/><Relationship Id="rId5" Type="http://schemas.openxmlformats.org/officeDocument/2006/relationships/image" Target="../media/image16.HEIC"/><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comments" Target="../comments/comment4.xml"/><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comments" Target="../comments/comment6.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www.linkedin.com/in/embeddedcodingjamiedowdenduarte/" TargetMode="External"/><Relationship Id="rId1" Type="http://schemas.openxmlformats.org/officeDocument/2006/relationships/slideLayout" Target="../slideLayouts/slideLayout5.xml"/><Relationship Id="rId6" Type="http://schemas.openxmlformats.org/officeDocument/2006/relationships/hyperlink" Target="https://deepdivecoding.com/iot/" TargetMode="External"/><Relationship Id="rId5" Type="http://schemas.openxmlformats.org/officeDocument/2006/relationships/image" Target="../media/image25.jpg"/><Relationship Id="rId4" Type="http://schemas.openxmlformats.org/officeDocument/2006/relationships/hyperlink" Target="https://www.linkedin.com/in/monica-olmsted-059349a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630C5-D409-4CA7-A6A8-36C88A8CED7C}"/>
              </a:ext>
            </a:extLst>
          </p:cNvPr>
          <p:cNvSpPr txBox="1"/>
          <p:nvPr/>
        </p:nvSpPr>
        <p:spPr>
          <a:xfrm>
            <a:off x="0" y="0"/>
            <a:ext cx="12192000" cy="2677656"/>
          </a:xfrm>
          <a:prstGeom prst="rect">
            <a:avLst/>
          </a:prstGeom>
          <a:solidFill>
            <a:srgbClr val="80DF21">
              <a:alpha val="63137"/>
            </a:srgbClr>
          </a:solidFill>
        </p:spPr>
        <p:txBody>
          <a:bodyPr wrap="square" rtlCol="0">
            <a:spAutoFit/>
          </a:bodyPr>
          <a:lstStyle/>
          <a:p>
            <a:pPr algn="ctr"/>
            <a:r>
              <a:rPr lang="en-US" sz="6600" dirty="0">
                <a:latin typeface="Bahnschrift" panose="020B0502040204020203" pitchFamily="34" charset="0"/>
              </a:rPr>
              <a:t>Exploring the Impacts of Indoor Farming</a:t>
            </a:r>
          </a:p>
          <a:p>
            <a:pPr algn="ctr"/>
            <a:r>
              <a:rPr lang="en-US" dirty="0">
                <a:latin typeface="Bahnschrift" panose="020B0502040204020203" pitchFamily="34" charset="0"/>
              </a:rPr>
              <a:t>Through The Internet of Things</a:t>
            </a:r>
          </a:p>
          <a:p>
            <a:pPr algn="ctr"/>
            <a:r>
              <a:rPr lang="en-US" sz="1200" dirty="0">
                <a:latin typeface="Bahnschrift" panose="020B0502040204020203" pitchFamily="34" charset="0"/>
              </a:rPr>
              <a:t>Powered by a collaboration between CNM Ingenuity, regional tribal communities, and The University of New Mexico</a:t>
            </a:r>
            <a:r>
              <a:rPr lang="en-US" dirty="0">
                <a:latin typeface="Bahnschrift" panose="020B0502040204020203" pitchFamily="34" charset="0"/>
              </a:rPr>
              <a:t> </a:t>
            </a:r>
          </a:p>
        </p:txBody>
      </p:sp>
      <p:pic>
        <p:nvPicPr>
          <p:cNvPr id="11" name="Picture 10">
            <a:extLst>
              <a:ext uri="{FF2B5EF4-FFF2-40B4-BE49-F238E27FC236}">
                <a16:creationId xmlns:a16="http://schemas.microsoft.com/office/drawing/2014/main" id="{CE3F6637-3CD6-478C-9F21-88B0BE99B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2320" y="2744679"/>
            <a:ext cx="4175641" cy="4051005"/>
          </a:xfrm>
          <a:prstGeom prst="rect">
            <a:avLst/>
          </a:prstGeom>
        </p:spPr>
      </p:pic>
      <p:pic>
        <p:nvPicPr>
          <p:cNvPr id="13" name="Picture 12">
            <a:extLst>
              <a:ext uri="{FF2B5EF4-FFF2-40B4-BE49-F238E27FC236}">
                <a16:creationId xmlns:a16="http://schemas.microsoft.com/office/drawing/2014/main" id="{173C580A-F81B-460C-B88A-BB45845E5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962" y="2677656"/>
            <a:ext cx="4167964" cy="4178005"/>
          </a:xfrm>
          <a:prstGeom prst="rect">
            <a:avLst/>
          </a:prstGeom>
        </p:spPr>
      </p:pic>
      <p:pic>
        <p:nvPicPr>
          <p:cNvPr id="15" name="Picture 14">
            <a:extLst>
              <a:ext uri="{FF2B5EF4-FFF2-40B4-BE49-F238E27FC236}">
                <a16:creationId xmlns:a16="http://schemas.microsoft.com/office/drawing/2014/main" id="{49D1AD69-F2C2-4AD8-A060-B479EC03C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884" y="2684721"/>
            <a:ext cx="3739116" cy="4173279"/>
          </a:xfrm>
          <a:prstGeom prst="rect">
            <a:avLst/>
          </a:prstGeom>
        </p:spPr>
      </p:pic>
      <p:sp>
        <p:nvSpPr>
          <p:cNvPr id="16" name="Rectangle 15">
            <a:extLst>
              <a:ext uri="{FF2B5EF4-FFF2-40B4-BE49-F238E27FC236}">
                <a16:creationId xmlns:a16="http://schemas.microsoft.com/office/drawing/2014/main" id="{2441FAA8-A06B-4F8F-858D-F33EDAC96DF3}"/>
              </a:ext>
            </a:extLst>
          </p:cNvPr>
          <p:cNvSpPr/>
          <p:nvPr/>
        </p:nvSpPr>
        <p:spPr>
          <a:xfrm>
            <a:off x="4051005" y="2677656"/>
            <a:ext cx="111478" cy="4180344"/>
          </a:xfrm>
          <a:prstGeom prst="rect">
            <a:avLst/>
          </a:prstGeom>
          <a:solidFill>
            <a:srgbClr val="EDC313"/>
          </a:solidFill>
          <a:ln>
            <a:solidFill>
              <a:srgbClr val="EDC3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38D977-1AAB-4BEB-9EDE-EA1BD07F5898}"/>
              </a:ext>
            </a:extLst>
          </p:cNvPr>
          <p:cNvSpPr/>
          <p:nvPr/>
        </p:nvSpPr>
        <p:spPr>
          <a:xfrm>
            <a:off x="8335926" y="2684721"/>
            <a:ext cx="116958" cy="4180344"/>
          </a:xfrm>
          <a:prstGeom prst="rect">
            <a:avLst/>
          </a:prstGeom>
          <a:solidFill>
            <a:srgbClr val="EDC313"/>
          </a:solidFill>
          <a:ln>
            <a:solidFill>
              <a:srgbClr val="EDC3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64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4091-2334-404F-AAF3-93AAFC316273}"/>
              </a:ext>
            </a:extLst>
          </p:cNvPr>
          <p:cNvSpPr>
            <a:spLocks noGrp="1"/>
          </p:cNvSpPr>
          <p:nvPr>
            <p:ph type="title"/>
          </p:nvPr>
        </p:nvSpPr>
        <p:spPr>
          <a:xfrm>
            <a:off x="0" y="286439"/>
            <a:ext cx="12192000" cy="1079652"/>
          </a:xfrm>
          <a:solidFill>
            <a:schemeClr val="bg1">
              <a:alpha val="0"/>
            </a:schemeClr>
          </a:solidFill>
        </p:spPr>
        <p:txBody>
          <a:bodyPr/>
          <a:lstStyle/>
          <a:p>
            <a:pPr algn="ctr"/>
            <a:r>
              <a:rPr lang="en-US" dirty="0">
                <a:latin typeface="Bahnschrift" panose="020B0502040204020203" pitchFamily="34" charset="0"/>
              </a:rPr>
              <a:t>What is the Internet of Things?</a:t>
            </a:r>
          </a:p>
        </p:txBody>
      </p:sp>
      <p:sp>
        <p:nvSpPr>
          <p:cNvPr id="4" name="Text Placeholder 3">
            <a:extLst>
              <a:ext uri="{FF2B5EF4-FFF2-40B4-BE49-F238E27FC236}">
                <a16:creationId xmlns:a16="http://schemas.microsoft.com/office/drawing/2014/main" id="{C260E191-AF35-4094-A79B-08F599439257}"/>
              </a:ext>
            </a:extLst>
          </p:cNvPr>
          <p:cNvSpPr>
            <a:spLocks noGrp="1"/>
          </p:cNvSpPr>
          <p:nvPr>
            <p:ph sz="half" idx="1"/>
          </p:nvPr>
        </p:nvSpPr>
        <p:spPr>
          <a:xfrm>
            <a:off x="838200" y="1825625"/>
            <a:ext cx="5181600" cy="4667250"/>
          </a:xfrm>
        </p:spPr>
        <p:txBody>
          <a:bodyPr>
            <a:normAutofit lnSpcReduction="10000"/>
          </a:bodyPr>
          <a:lstStyle/>
          <a:p>
            <a:pPr>
              <a:lnSpc>
                <a:spcPct val="150000"/>
              </a:lnSpc>
              <a:buFont typeface="Wingdings" panose="05000000000000000000" pitchFamily="2" charset="2"/>
              <a:buChar char="Ø"/>
            </a:pPr>
            <a:r>
              <a:rPr lang="en-US" dirty="0">
                <a:latin typeface="Bahnschrift" panose="020B0502040204020203" pitchFamily="34" charset="0"/>
              </a:rPr>
              <a:t>A way to connect everyday objects—like your fridge, car, lights, or even a thermostat to the internet, so they can collect and share information.</a:t>
            </a:r>
          </a:p>
          <a:p>
            <a:pPr>
              <a:lnSpc>
                <a:spcPct val="150000"/>
              </a:lnSpc>
              <a:buFont typeface="Wingdings" panose="05000000000000000000" pitchFamily="2" charset="2"/>
              <a:buChar char="Ø"/>
            </a:pPr>
            <a:r>
              <a:rPr lang="en-US" dirty="0">
                <a:latin typeface="Bahnschrift" panose="020B0502040204020203" pitchFamily="34" charset="0"/>
              </a:rPr>
              <a:t>Central New Mexico Community College(CNM) Deep Dive Coding boasts A 10-week full-time, immersive bootcamp where learners create and code smart connected devices that respond to their environment and collect and track data about those conditions and responses.</a:t>
            </a:r>
          </a:p>
          <a:p>
            <a:pPr marL="285750" indent="-285750">
              <a:buFont typeface="Arial" panose="020B0604020202020204" pitchFamily="34" charset="0"/>
              <a:buChar char="•"/>
            </a:pPr>
            <a:endParaRPr lang="en-US" dirty="0"/>
          </a:p>
        </p:txBody>
      </p:sp>
      <p:pic>
        <p:nvPicPr>
          <p:cNvPr id="17" name="Content Placeholder 16">
            <a:extLst>
              <a:ext uri="{FF2B5EF4-FFF2-40B4-BE49-F238E27FC236}">
                <a16:creationId xmlns:a16="http://schemas.microsoft.com/office/drawing/2014/main" id="{A8EEF877-C25A-4D6F-A6F4-8DFB0E89CF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08821" y="2286392"/>
            <a:ext cx="2616201" cy="1671998"/>
          </a:xfrm>
          <a:ln>
            <a:solidFill>
              <a:srgbClr val="EDC313"/>
            </a:solidFill>
          </a:ln>
        </p:spPr>
      </p:pic>
      <p:pic>
        <p:nvPicPr>
          <p:cNvPr id="19" name="Picture 18">
            <a:extLst>
              <a:ext uri="{FF2B5EF4-FFF2-40B4-BE49-F238E27FC236}">
                <a16:creationId xmlns:a16="http://schemas.microsoft.com/office/drawing/2014/main" id="{6F6A4022-0548-422D-95B8-F64560695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0363" y="2286392"/>
            <a:ext cx="2616200" cy="1671998"/>
          </a:xfrm>
          <a:prstGeom prst="rect">
            <a:avLst/>
          </a:prstGeom>
          <a:ln>
            <a:solidFill>
              <a:srgbClr val="EDC313"/>
            </a:solidFill>
          </a:ln>
        </p:spPr>
      </p:pic>
      <p:pic>
        <p:nvPicPr>
          <p:cNvPr id="23" name="Picture 22">
            <a:extLst>
              <a:ext uri="{FF2B5EF4-FFF2-40B4-BE49-F238E27FC236}">
                <a16:creationId xmlns:a16="http://schemas.microsoft.com/office/drawing/2014/main" id="{97CAB7B7-8A21-4E91-ACE5-7B24285AD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8821" y="4095931"/>
            <a:ext cx="2616202" cy="1867590"/>
          </a:xfrm>
          <a:prstGeom prst="rect">
            <a:avLst/>
          </a:prstGeom>
          <a:ln>
            <a:solidFill>
              <a:srgbClr val="EDC313"/>
            </a:solidFill>
          </a:ln>
        </p:spPr>
      </p:pic>
      <p:pic>
        <p:nvPicPr>
          <p:cNvPr id="27" name="Picture 26">
            <a:extLst>
              <a:ext uri="{FF2B5EF4-FFF2-40B4-BE49-F238E27FC236}">
                <a16:creationId xmlns:a16="http://schemas.microsoft.com/office/drawing/2014/main" id="{40AF469A-420B-4579-A701-057EB66A1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363" y="4091205"/>
            <a:ext cx="2616200" cy="1867590"/>
          </a:xfrm>
          <a:prstGeom prst="rect">
            <a:avLst/>
          </a:prstGeom>
          <a:ln>
            <a:solidFill>
              <a:srgbClr val="EDC313"/>
            </a:solidFill>
          </a:ln>
        </p:spPr>
      </p:pic>
    </p:spTree>
    <p:extLst>
      <p:ext uri="{BB962C8B-B14F-4D97-AF65-F5344CB8AC3E}">
        <p14:creationId xmlns:p14="http://schemas.microsoft.com/office/powerpoint/2010/main" val="1293660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AB250-B804-4DF8-9034-8037F2EED25D}"/>
              </a:ext>
            </a:extLst>
          </p:cNvPr>
          <p:cNvSpPr>
            <a:spLocks noGrp="1"/>
          </p:cNvSpPr>
          <p:nvPr>
            <p:ph type="title"/>
          </p:nvPr>
        </p:nvSpPr>
        <p:spPr>
          <a:xfrm>
            <a:off x="1797666" y="224009"/>
            <a:ext cx="8596668" cy="833610"/>
          </a:xfrm>
        </p:spPr>
        <p:txBody>
          <a:bodyPr>
            <a:noAutofit/>
          </a:bodyPr>
          <a:lstStyle/>
          <a:p>
            <a:pPr algn="ctr"/>
            <a:r>
              <a:rPr lang="en-US" sz="4400" dirty="0">
                <a:latin typeface="Bahnschrift" panose="020B0502040204020203" pitchFamily="34" charset="0"/>
              </a:rPr>
              <a:t>CNM Ingenuity’s Technology Solutions Lab</a:t>
            </a:r>
            <a:br>
              <a:rPr lang="en-US" sz="4400" dirty="0">
                <a:latin typeface="Bahnschrift" panose="020B0502040204020203" pitchFamily="34" charset="0"/>
              </a:rPr>
            </a:br>
            <a:endParaRPr lang="en-US" sz="4400" dirty="0">
              <a:latin typeface="Bahnschrift" panose="020B0502040204020203" pitchFamily="34" charset="0"/>
            </a:endParaRPr>
          </a:p>
        </p:txBody>
      </p:sp>
      <p:sp>
        <p:nvSpPr>
          <p:cNvPr id="3" name="Content Placeholder 2">
            <a:extLst>
              <a:ext uri="{FF2B5EF4-FFF2-40B4-BE49-F238E27FC236}">
                <a16:creationId xmlns:a16="http://schemas.microsoft.com/office/drawing/2014/main" id="{4AC9A03D-0A8D-4668-8B89-851D938039D2}"/>
              </a:ext>
            </a:extLst>
          </p:cNvPr>
          <p:cNvSpPr>
            <a:spLocks noGrp="1"/>
          </p:cNvSpPr>
          <p:nvPr>
            <p:ph idx="1"/>
          </p:nvPr>
        </p:nvSpPr>
        <p:spPr>
          <a:xfrm>
            <a:off x="838200" y="1775638"/>
            <a:ext cx="10515600" cy="1020726"/>
          </a:xfrm>
        </p:spPr>
        <p:txBody>
          <a:bodyPr>
            <a:normAutofit/>
          </a:bodyPr>
          <a:lstStyle/>
          <a:p>
            <a:pPr>
              <a:buFont typeface="Wingdings" panose="05000000000000000000" pitchFamily="2" charset="2"/>
              <a:buChar char="Ø"/>
            </a:pPr>
            <a:r>
              <a:rPr lang="en-US" sz="1800" dirty="0">
                <a:latin typeface="Bahnschrift" panose="020B0502040204020203" pitchFamily="34" charset="0"/>
              </a:rPr>
              <a:t>CNM's Technology Solutions Lab,(TSL), is a business run by CNM Ingenuity that provides technology solutions for local companies and pays CNM Deep Dive graduates while they gain real-world work experience. </a:t>
            </a:r>
          </a:p>
          <a:p>
            <a:endParaRPr lang="en-US" dirty="0"/>
          </a:p>
          <a:p>
            <a:pPr marL="0" indent="0">
              <a:buNone/>
            </a:pPr>
            <a:endParaRPr lang="en-US" dirty="0"/>
          </a:p>
        </p:txBody>
      </p:sp>
      <p:sp>
        <p:nvSpPr>
          <p:cNvPr id="4" name="TextBox 3">
            <a:extLst>
              <a:ext uri="{FF2B5EF4-FFF2-40B4-BE49-F238E27FC236}">
                <a16:creationId xmlns:a16="http://schemas.microsoft.com/office/drawing/2014/main" id="{05F2CC3D-BC93-448B-BE14-B128CF5F699F}"/>
              </a:ext>
            </a:extLst>
          </p:cNvPr>
          <p:cNvSpPr txBox="1"/>
          <p:nvPr/>
        </p:nvSpPr>
        <p:spPr>
          <a:xfrm>
            <a:off x="980501" y="2967335"/>
            <a:ext cx="9413833" cy="923330"/>
          </a:xfrm>
          <a:prstGeom prst="rect">
            <a:avLst/>
          </a:prstGeom>
          <a:noFill/>
        </p:spPr>
        <p:txBody>
          <a:bodyPr wrap="square" rtlCol="0">
            <a:spAutoFit/>
          </a:bodyPr>
          <a:lstStyle/>
          <a:p>
            <a:pPr algn="ctr"/>
            <a:r>
              <a:rPr lang="en-US" dirty="0">
                <a:latin typeface="Bahnschrift" panose="020B0502040204020203" pitchFamily="34" charset="0"/>
              </a:rPr>
              <a:t>Partners</a:t>
            </a:r>
          </a:p>
          <a:p>
            <a:pPr algn="ctr"/>
            <a:r>
              <a:rPr lang="en-US" dirty="0">
                <a:solidFill>
                  <a:srgbClr val="80DF21"/>
                </a:solidFill>
                <a:latin typeface="Bahnschrift" panose="020B0502040204020203" pitchFamily="34" charset="0"/>
              </a:rPr>
              <a:t>City of ABQ </a:t>
            </a:r>
            <a:r>
              <a:rPr lang="en-US" dirty="0">
                <a:latin typeface="Bahnschrift" panose="020B0502040204020203" pitchFamily="34" charset="0"/>
              </a:rPr>
              <a:t>| </a:t>
            </a:r>
            <a:r>
              <a:rPr lang="en-US" dirty="0">
                <a:solidFill>
                  <a:srgbClr val="80DF21"/>
                </a:solidFill>
                <a:latin typeface="Bahnschrift" panose="020B0502040204020203" pitchFamily="34" charset="0"/>
              </a:rPr>
              <a:t>Century Sign Builders </a:t>
            </a:r>
            <a:r>
              <a:rPr lang="en-US" dirty="0">
                <a:latin typeface="Bahnschrift" panose="020B0502040204020203" pitchFamily="34" charset="0"/>
              </a:rPr>
              <a:t>| </a:t>
            </a:r>
            <a:r>
              <a:rPr lang="en-US" dirty="0">
                <a:solidFill>
                  <a:srgbClr val="80DF21"/>
                </a:solidFill>
                <a:latin typeface="Bahnschrift" panose="020B0502040204020203" pitchFamily="34" charset="0"/>
              </a:rPr>
              <a:t>Mandy’s Farm </a:t>
            </a:r>
            <a:r>
              <a:rPr lang="en-US" dirty="0">
                <a:latin typeface="Bahnschrift" panose="020B0502040204020203" pitchFamily="34" charset="0"/>
              </a:rPr>
              <a:t>| </a:t>
            </a:r>
            <a:r>
              <a:rPr lang="en-US" dirty="0">
                <a:solidFill>
                  <a:srgbClr val="80DF21"/>
                </a:solidFill>
                <a:latin typeface="Bahnschrift" panose="020B0502040204020203" pitchFamily="34" charset="0"/>
              </a:rPr>
              <a:t>ABQ </a:t>
            </a:r>
            <a:r>
              <a:rPr lang="en-US" dirty="0" err="1">
                <a:solidFill>
                  <a:srgbClr val="80DF21"/>
                </a:solidFill>
                <a:latin typeface="Bahnschrift" panose="020B0502040204020203" pitchFamily="34" charset="0"/>
              </a:rPr>
              <a:t>Biopark</a:t>
            </a:r>
            <a:r>
              <a:rPr lang="en-US" dirty="0">
                <a:solidFill>
                  <a:srgbClr val="80DF21"/>
                </a:solidFill>
                <a:latin typeface="Bahnschrift" panose="020B0502040204020203" pitchFamily="34" charset="0"/>
              </a:rPr>
              <a:t> </a:t>
            </a:r>
            <a:r>
              <a:rPr lang="en-US" dirty="0">
                <a:latin typeface="Bahnschrift" panose="020B0502040204020203" pitchFamily="34" charset="0"/>
              </a:rPr>
              <a:t>| </a:t>
            </a:r>
            <a:r>
              <a:rPr lang="en-US" dirty="0">
                <a:solidFill>
                  <a:srgbClr val="80DF21"/>
                </a:solidFill>
                <a:latin typeface="Bahnschrift" panose="020B0502040204020203" pitchFamily="34" charset="0"/>
              </a:rPr>
              <a:t>New Mexico Manufacturing Extension Partnership</a:t>
            </a:r>
            <a:r>
              <a:rPr lang="en-US" dirty="0">
                <a:latin typeface="Bahnschrift" panose="020B0502040204020203" pitchFamily="34" charset="0"/>
              </a:rPr>
              <a:t> | </a:t>
            </a:r>
            <a:r>
              <a:rPr lang="en-US" dirty="0">
                <a:solidFill>
                  <a:srgbClr val="80DF21"/>
                </a:solidFill>
                <a:latin typeface="Bahnschrift" panose="020B0502040204020203" pitchFamily="34" charset="0"/>
              </a:rPr>
              <a:t>The University Of New Mexico </a:t>
            </a:r>
          </a:p>
        </p:txBody>
      </p:sp>
      <p:pic>
        <p:nvPicPr>
          <p:cNvPr id="6" name="Picture 5">
            <a:extLst>
              <a:ext uri="{FF2B5EF4-FFF2-40B4-BE49-F238E27FC236}">
                <a16:creationId xmlns:a16="http://schemas.microsoft.com/office/drawing/2014/main" id="{2B552BA2-FC07-4BEA-88B1-C1AE5ACC6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95" y="4573890"/>
            <a:ext cx="1994203" cy="2297017"/>
          </a:xfrm>
          <a:prstGeom prst="rect">
            <a:avLst/>
          </a:prstGeom>
          <a:ln>
            <a:solidFill>
              <a:srgbClr val="EDC313"/>
            </a:solidFill>
          </a:ln>
        </p:spPr>
      </p:pic>
      <p:pic>
        <p:nvPicPr>
          <p:cNvPr id="8" name="Picture 7">
            <a:extLst>
              <a:ext uri="{FF2B5EF4-FFF2-40B4-BE49-F238E27FC236}">
                <a16:creationId xmlns:a16="http://schemas.microsoft.com/office/drawing/2014/main" id="{69AEB658-2BDC-4047-BF5B-FE0FF99B6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599" y="4578843"/>
            <a:ext cx="1994203" cy="2288088"/>
          </a:xfrm>
          <a:prstGeom prst="rect">
            <a:avLst/>
          </a:prstGeom>
          <a:ln>
            <a:solidFill>
              <a:srgbClr val="EDC313"/>
            </a:solidFill>
          </a:ln>
        </p:spPr>
      </p:pic>
      <p:pic>
        <p:nvPicPr>
          <p:cNvPr id="10" name="Picture 9">
            <a:extLst>
              <a:ext uri="{FF2B5EF4-FFF2-40B4-BE49-F238E27FC236}">
                <a16:creationId xmlns:a16="http://schemas.microsoft.com/office/drawing/2014/main" id="{DC00DE04-D500-423D-843D-B39360BEB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418695" y="4723312"/>
            <a:ext cx="2293039" cy="1994198"/>
          </a:xfrm>
          <a:prstGeom prst="rect">
            <a:avLst/>
          </a:prstGeom>
          <a:ln>
            <a:solidFill>
              <a:srgbClr val="EDC313"/>
            </a:solidFill>
          </a:ln>
        </p:spPr>
      </p:pic>
      <p:pic>
        <p:nvPicPr>
          <p:cNvPr id="12" name="Picture 11">
            <a:extLst>
              <a:ext uri="{FF2B5EF4-FFF2-40B4-BE49-F238E27FC236}">
                <a16:creationId xmlns:a16="http://schemas.microsoft.com/office/drawing/2014/main" id="{C0721060-93B6-40C7-995C-5534028361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622207" y="4723312"/>
            <a:ext cx="2293039" cy="1994198"/>
          </a:xfrm>
          <a:prstGeom prst="rect">
            <a:avLst/>
          </a:prstGeom>
          <a:ln>
            <a:solidFill>
              <a:srgbClr val="EDC313"/>
            </a:solidFill>
          </a:ln>
        </p:spPr>
      </p:pic>
      <p:pic>
        <p:nvPicPr>
          <p:cNvPr id="14" name="Picture 13">
            <a:extLst>
              <a:ext uri="{FF2B5EF4-FFF2-40B4-BE49-F238E27FC236}">
                <a16:creationId xmlns:a16="http://schemas.microsoft.com/office/drawing/2014/main" id="{4C16DD2A-C2DA-49F0-A356-DCA8B73B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139" y="4573890"/>
            <a:ext cx="3025966" cy="2288088"/>
          </a:xfrm>
          <a:prstGeom prst="rect">
            <a:avLst/>
          </a:prstGeom>
          <a:ln>
            <a:solidFill>
              <a:srgbClr val="EDC313"/>
            </a:solidFill>
          </a:ln>
        </p:spPr>
      </p:pic>
    </p:spTree>
    <p:extLst>
      <p:ext uri="{BB962C8B-B14F-4D97-AF65-F5344CB8AC3E}">
        <p14:creationId xmlns:p14="http://schemas.microsoft.com/office/powerpoint/2010/main" val="3488925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46ED-BAB1-4D39-B0BA-344B6D902026}"/>
              </a:ext>
            </a:extLst>
          </p:cNvPr>
          <p:cNvSpPr>
            <a:spLocks noGrp="1"/>
          </p:cNvSpPr>
          <p:nvPr>
            <p:ph type="title"/>
          </p:nvPr>
        </p:nvSpPr>
        <p:spPr>
          <a:xfrm>
            <a:off x="1797666" y="320701"/>
            <a:ext cx="8596668" cy="1074126"/>
          </a:xfrm>
        </p:spPr>
        <p:txBody>
          <a:bodyPr>
            <a:normAutofit fontScale="90000"/>
          </a:bodyPr>
          <a:lstStyle/>
          <a:p>
            <a:pPr algn="ctr"/>
            <a:r>
              <a:rPr lang="en-US" dirty="0">
                <a:latin typeface="Bahnschrift" panose="020B0502040204020203" pitchFamily="34" charset="0"/>
              </a:rPr>
              <a:t>Mandy’s Farm &amp; </a:t>
            </a:r>
            <a:r>
              <a:rPr lang="en-US" dirty="0" err="1">
                <a:latin typeface="Bahnschrift" panose="020B0502040204020203" pitchFamily="34" charset="0"/>
              </a:rPr>
              <a:t>AgrAbility</a:t>
            </a:r>
            <a:r>
              <a:rPr lang="en-US" dirty="0">
                <a:latin typeface="Bahnschrift" panose="020B0502040204020203" pitchFamily="34" charset="0"/>
              </a:rPr>
              <a:t>: Inclusive Agriculture</a:t>
            </a:r>
          </a:p>
        </p:txBody>
      </p:sp>
      <p:sp>
        <p:nvSpPr>
          <p:cNvPr id="4" name="Text Placeholder 3">
            <a:extLst>
              <a:ext uri="{FF2B5EF4-FFF2-40B4-BE49-F238E27FC236}">
                <a16:creationId xmlns:a16="http://schemas.microsoft.com/office/drawing/2014/main" id="{B7F48962-BF68-42B7-BB1B-4645CAE37E55}"/>
              </a:ext>
            </a:extLst>
          </p:cNvPr>
          <p:cNvSpPr>
            <a:spLocks noGrp="1"/>
          </p:cNvSpPr>
          <p:nvPr>
            <p:ph sz="half" idx="1"/>
          </p:nvPr>
        </p:nvSpPr>
        <p:spPr>
          <a:xfrm>
            <a:off x="6675475" y="1916112"/>
            <a:ext cx="5181600" cy="4351338"/>
          </a:xfrm>
        </p:spPr>
        <p:txBody>
          <a:bodyPr>
            <a:normAutofit fontScale="92500"/>
          </a:bodyPr>
          <a:lstStyle/>
          <a:p>
            <a:pPr>
              <a:buFont typeface="Wingdings" panose="05000000000000000000" pitchFamily="2" charset="2"/>
              <a:buChar char="Ø"/>
            </a:pPr>
            <a:r>
              <a:rPr lang="en-US" sz="1800" dirty="0">
                <a:latin typeface="Bahnschrift" panose="020B0502040204020203" pitchFamily="34" charset="0"/>
              </a:rPr>
              <a:t>Mandy’s Farm is a nonprofit organization that assists individuals with Developmental Disabilities to achieve goals by structuring a positive, purposeful and caring environment for living, learning, and working in the community.</a:t>
            </a:r>
          </a:p>
          <a:p>
            <a:pPr>
              <a:buFont typeface="Wingdings" panose="05000000000000000000" pitchFamily="2" charset="2"/>
              <a:buChar char="Ø"/>
            </a:pPr>
            <a:r>
              <a:rPr lang="en-US" sz="1800" dirty="0">
                <a:latin typeface="Bahnschrift" panose="020B0502040204020203" pitchFamily="34" charset="0"/>
              </a:rPr>
              <a:t>The vision of </a:t>
            </a:r>
            <a:r>
              <a:rPr lang="en-US" sz="1800" dirty="0" err="1">
                <a:latin typeface="Bahnschrift" panose="020B0502040204020203" pitchFamily="34" charset="0"/>
              </a:rPr>
              <a:t>AgrAbility</a:t>
            </a:r>
            <a:r>
              <a:rPr lang="en-US" sz="1800" dirty="0">
                <a:latin typeface="Bahnschrift" panose="020B0502040204020203" pitchFamily="34" charset="0"/>
              </a:rPr>
              <a:t> is to enhance quality of life for farmers, ranchers, and other agricultural workers with disabilities, so that they, their families, and their communities continue to succeed in rural America</a:t>
            </a:r>
          </a:p>
          <a:p>
            <a:pPr>
              <a:buFont typeface="Wingdings" panose="05000000000000000000" pitchFamily="2" charset="2"/>
              <a:buChar char="Ø"/>
            </a:pPr>
            <a:r>
              <a:rPr lang="en-US" sz="1800" dirty="0">
                <a:latin typeface="Bahnschrift" panose="020B0502040204020203" pitchFamily="34" charset="0"/>
              </a:rPr>
              <a:t>Mandy’s Farm is a project partner of the first </a:t>
            </a:r>
            <a:r>
              <a:rPr lang="en-US" sz="1800" dirty="0" err="1">
                <a:latin typeface="Bahnschrift" panose="020B0502040204020203" pitchFamily="34" charset="0"/>
              </a:rPr>
              <a:t>AgrAbility</a:t>
            </a:r>
            <a:r>
              <a:rPr lang="en-US" sz="1800" dirty="0">
                <a:latin typeface="Bahnschrift" panose="020B0502040204020203" pitchFamily="34" charset="0"/>
              </a:rPr>
              <a:t> Program based in the State of New Mexico, as well as the first </a:t>
            </a:r>
            <a:r>
              <a:rPr lang="en-US" sz="1800" dirty="0" err="1">
                <a:latin typeface="Bahnschrift" panose="020B0502040204020203" pitchFamily="34" charset="0"/>
              </a:rPr>
              <a:t>AgrAbility</a:t>
            </a:r>
            <a:r>
              <a:rPr lang="en-US" sz="1800" dirty="0">
                <a:latin typeface="Bahnschrift" panose="020B0502040204020203" pitchFamily="34" charset="0"/>
              </a:rPr>
              <a:t> Program, nationally, to focus on individuals with intellectual and developmental disabilities.</a:t>
            </a:r>
          </a:p>
          <a:p>
            <a:pPr marL="285750" indent="-285750">
              <a:buFont typeface="Arial" panose="020B0604020202020204" pitchFamily="34" charset="0"/>
              <a:buChar char="•"/>
            </a:pPr>
            <a:endParaRPr lang="en-US" dirty="0"/>
          </a:p>
        </p:txBody>
      </p:sp>
      <p:pic>
        <p:nvPicPr>
          <p:cNvPr id="6" name="Content Placeholder 5">
            <a:extLst>
              <a:ext uri="{FF2B5EF4-FFF2-40B4-BE49-F238E27FC236}">
                <a16:creationId xmlns:a16="http://schemas.microsoft.com/office/drawing/2014/main" id="{8AE69CB4-85F7-40EA-A068-C5CAA06C4F00}"/>
              </a:ext>
            </a:extLst>
          </p:cNvPr>
          <p:cNvPicPr>
            <a:picLocks noGrp="1" noChangeAspect="1"/>
          </p:cNvPicPr>
          <p:nvPr>
            <p:ph sz="half" idx="2"/>
          </p:nvPr>
        </p:nvPicPr>
        <p:blipFill>
          <a:blip r:embed="rId2"/>
          <a:stretch>
            <a:fillRect/>
          </a:stretch>
        </p:blipFill>
        <p:spPr>
          <a:xfrm>
            <a:off x="1265385" y="1593131"/>
            <a:ext cx="2163061" cy="2233920"/>
          </a:xfrm>
          <a:prstGeom prst="rect">
            <a:avLst/>
          </a:prstGeom>
          <a:ln>
            <a:solidFill>
              <a:srgbClr val="EDC313"/>
            </a:solidFill>
          </a:ln>
        </p:spPr>
      </p:pic>
      <p:pic>
        <p:nvPicPr>
          <p:cNvPr id="8" name="Picture 7">
            <a:extLst>
              <a:ext uri="{FF2B5EF4-FFF2-40B4-BE49-F238E27FC236}">
                <a16:creationId xmlns:a16="http://schemas.microsoft.com/office/drawing/2014/main" id="{42484E0F-971C-4F77-A38A-C398AE11B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483" y="1585985"/>
            <a:ext cx="2163062" cy="2241066"/>
          </a:xfrm>
          <a:prstGeom prst="rect">
            <a:avLst/>
          </a:prstGeom>
          <a:ln>
            <a:solidFill>
              <a:srgbClr val="EDC313"/>
            </a:solidFill>
          </a:ln>
        </p:spPr>
      </p:pic>
      <p:pic>
        <p:nvPicPr>
          <p:cNvPr id="10" name="Picture 9">
            <a:extLst>
              <a:ext uri="{FF2B5EF4-FFF2-40B4-BE49-F238E27FC236}">
                <a16:creationId xmlns:a16="http://schemas.microsoft.com/office/drawing/2014/main" id="{E68B5D9E-9B47-45FC-99F0-77188C253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830" y="4018209"/>
            <a:ext cx="2163060" cy="2569272"/>
          </a:xfrm>
          <a:prstGeom prst="rect">
            <a:avLst/>
          </a:prstGeom>
          <a:ln>
            <a:solidFill>
              <a:srgbClr val="EDC313"/>
            </a:solidFill>
          </a:ln>
        </p:spPr>
      </p:pic>
      <p:pic>
        <p:nvPicPr>
          <p:cNvPr id="12" name="Picture 11">
            <a:extLst>
              <a:ext uri="{FF2B5EF4-FFF2-40B4-BE49-F238E27FC236}">
                <a16:creationId xmlns:a16="http://schemas.microsoft.com/office/drawing/2014/main" id="{9C304ABC-BF02-4DB8-8BE1-30A6AF156A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325" y="4025352"/>
            <a:ext cx="2171378" cy="2562129"/>
          </a:xfrm>
          <a:prstGeom prst="rect">
            <a:avLst/>
          </a:prstGeom>
          <a:ln>
            <a:solidFill>
              <a:srgbClr val="EDC313"/>
            </a:solidFill>
          </a:ln>
        </p:spPr>
      </p:pic>
    </p:spTree>
    <p:extLst>
      <p:ext uri="{BB962C8B-B14F-4D97-AF65-F5344CB8AC3E}">
        <p14:creationId xmlns:p14="http://schemas.microsoft.com/office/powerpoint/2010/main" val="3420321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8B07F-4FB3-47BF-BDBF-952AF9114D02}"/>
              </a:ext>
            </a:extLst>
          </p:cNvPr>
          <p:cNvSpPr>
            <a:spLocks noGrp="1"/>
          </p:cNvSpPr>
          <p:nvPr>
            <p:ph type="title"/>
          </p:nvPr>
        </p:nvSpPr>
        <p:spPr>
          <a:xfrm>
            <a:off x="784404" y="169384"/>
            <a:ext cx="10623192" cy="981152"/>
          </a:xfrm>
        </p:spPr>
        <p:txBody>
          <a:bodyPr>
            <a:noAutofit/>
          </a:bodyPr>
          <a:lstStyle/>
          <a:p>
            <a:pPr algn="ctr"/>
            <a:r>
              <a:rPr lang="en-US" sz="4400" dirty="0">
                <a:latin typeface="Bahnschrift" panose="020B0502040204020203" pitchFamily="34" charset="0"/>
              </a:rPr>
              <a:t>ABQ </a:t>
            </a:r>
            <a:r>
              <a:rPr lang="en-US" sz="4400" dirty="0" err="1">
                <a:latin typeface="Bahnschrift" panose="020B0502040204020203" pitchFamily="34" charset="0"/>
              </a:rPr>
              <a:t>Biopark</a:t>
            </a:r>
            <a:r>
              <a:rPr lang="en-US" sz="4400" dirty="0">
                <a:latin typeface="Bahnschrift" panose="020B0502040204020203" pitchFamily="34" charset="0"/>
              </a:rPr>
              <a:t> Teams Up With IoT Graduates</a:t>
            </a:r>
            <a:br>
              <a:rPr lang="en-US" sz="4400" dirty="0">
                <a:latin typeface="Bahnschrift" panose="020B0502040204020203" pitchFamily="34" charset="0"/>
              </a:rPr>
            </a:br>
            <a:endParaRPr lang="en-US" sz="4400" dirty="0">
              <a:latin typeface="Bahnschrift" panose="020B0502040204020203" pitchFamily="34" charset="0"/>
            </a:endParaRPr>
          </a:p>
        </p:txBody>
      </p:sp>
      <p:sp>
        <p:nvSpPr>
          <p:cNvPr id="3" name="Content Placeholder 2">
            <a:extLst>
              <a:ext uri="{FF2B5EF4-FFF2-40B4-BE49-F238E27FC236}">
                <a16:creationId xmlns:a16="http://schemas.microsoft.com/office/drawing/2014/main" id="{34A792EC-1CD0-4D62-81C1-787AEB4AE0D5}"/>
              </a:ext>
            </a:extLst>
          </p:cNvPr>
          <p:cNvSpPr>
            <a:spLocks noGrp="1"/>
          </p:cNvSpPr>
          <p:nvPr>
            <p:ph sz="half" idx="1"/>
          </p:nvPr>
        </p:nvSpPr>
        <p:spPr>
          <a:xfrm>
            <a:off x="6596682" y="2030950"/>
            <a:ext cx="5279631" cy="4351338"/>
          </a:xfrm>
        </p:spPr>
        <p:txBody>
          <a:bodyPr>
            <a:normAutofit fontScale="92500" lnSpcReduction="10000"/>
          </a:bodyPr>
          <a:lstStyle/>
          <a:p>
            <a:pPr>
              <a:buFont typeface="Wingdings" panose="05000000000000000000" pitchFamily="2" charset="2"/>
              <a:buChar char="Ø"/>
            </a:pPr>
            <a:r>
              <a:rPr lang="en-US" sz="1800" dirty="0">
                <a:latin typeface="Bahnschrift" panose="020B0502040204020203" pitchFamily="34" charset="0"/>
              </a:rPr>
              <a:t>The ABQ </a:t>
            </a:r>
            <a:r>
              <a:rPr lang="en-US" sz="1800" dirty="0" err="1">
                <a:latin typeface="Bahnschrift" panose="020B0502040204020203" pitchFamily="34" charset="0"/>
              </a:rPr>
              <a:t>BioPark</a:t>
            </a:r>
            <a:r>
              <a:rPr lang="en-US" sz="1800" dirty="0">
                <a:latin typeface="Bahnschrift" panose="020B0502040204020203" pitchFamily="34" charset="0"/>
              </a:rPr>
              <a:t> is a living environmental park that protects the natural world and connects communities with nature. It is a refuge for thousands of animals and plants cared for by zoological, marine and botanical experts who lead significant science-based conservation work in New Mexico and around the world.</a:t>
            </a:r>
          </a:p>
          <a:p>
            <a:pPr>
              <a:buFont typeface="Wingdings" panose="05000000000000000000" pitchFamily="2" charset="2"/>
              <a:buChar char="Ø"/>
            </a:pPr>
            <a:r>
              <a:rPr lang="en-US" sz="1800" dirty="0">
                <a:latin typeface="Bahnschrift" panose="020B0502040204020203" pitchFamily="34" charset="0"/>
              </a:rPr>
              <a:t>Since 2023 CNM's Technology Solutions Lab has worked closely with the horticulturist and master gardeners to implement IoT technology in their greenhouses to improve productivity and data driven decision making. Smart devices that measure temperature, humidity, barometric pressure, and not only the amount of light present but also the amounts of light within different wavelengths are currently providing the ABQ </a:t>
            </a:r>
            <a:r>
              <a:rPr lang="en-US" sz="1800" dirty="0" err="1">
                <a:latin typeface="Bahnschrift" panose="020B0502040204020203" pitchFamily="34" charset="0"/>
              </a:rPr>
              <a:t>Biopark</a:t>
            </a:r>
            <a:r>
              <a:rPr lang="en-US" sz="1800" dirty="0">
                <a:latin typeface="Bahnschrift" panose="020B0502040204020203" pitchFamily="34" charset="0"/>
              </a:rPr>
              <a:t> with invaluable information. </a:t>
            </a:r>
          </a:p>
          <a:p>
            <a:endParaRPr lang="en-US" dirty="0"/>
          </a:p>
        </p:txBody>
      </p:sp>
      <p:pic>
        <p:nvPicPr>
          <p:cNvPr id="10" name="Content Placeholder 9">
            <a:extLst>
              <a:ext uri="{FF2B5EF4-FFF2-40B4-BE49-F238E27FC236}">
                <a16:creationId xmlns:a16="http://schemas.microsoft.com/office/drawing/2014/main" id="{57A545C7-621D-4F49-91B4-308F12C899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5438" y="1270001"/>
            <a:ext cx="3533700" cy="2650275"/>
          </a:xfrm>
          <a:ln>
            <a:solidFill>
              <a:srgbClr val="EDC313"/>
            </a:solidFill>
          </a:ln>
        </p:spPr>
      </p:pic>
      <p:sp>
        <p:nvSpPr>
          <p:cNvPr id="6" name="Content Placeholder 4">
            <a:extLst>
              <a:ext uri="{FF2B5EF4-FFF2-40B4-BE49-F238E27FC236}">
                <a16:creationId xmlns:a16="http://schemas.microsoft.com/office/drawing/2014/main" id="{D2213F56-F73F-4393-A1D1-8606B794FAAD}"/>
              </a:ext>
            </a:extLst>
          </p:cNvPr>
          <p:cNvSpPr txBox="1">
            <a:spLocks/>
          </p:cNvSpPr>
          <p:nvPr/>
        </p:nvSpPr>
        <p:spPr>
          <a:xfrm>
            <a:off x="8789581" y="1690688"/>
            <a:ext cx="32269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Content Placeholder 4">
            <a:extLst>
              <a:ext uri="{FF2B5EF4-FFF2-40B4-BE49-F238E27FC236}">
                <a16:creationId xmlns:a16="http://schemas.microsoft.com/office/drawing/2014/main" id="{AEBFD82E-B02A-4517-8658-A4A772F50E66}"/>
              </a:ext>
            </a:extLst>
          </p:cNvPr>
          <p:cNvSpPr txBox="1">
            <a:spLocks/>
          </p:cNvSpPr>
          <p:nvPr/>
        </p:nvSpPr>
        <p:spPr>
          <a:xfrm>
            <a:off x="8789581" y="1690688"/>
            <a:ext cx="32269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2FE3CA74-2B64-4913-9420-F6693AB9F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7" y="4019429"/>
            <a:ext cx="3533700" cy="2362859"/>
          </a:xfrm>
          <a:prstGeom prst="rect">
            <a:avLst/>
          </a:prstGeom>
          <a:ln>
            <a:solidFill>
              <a:srgbClr val="EDC313"/>
            </a:solidFill>
          </a:ln>
        </p:spPr>
      </p:pic>
      <p:pic>
        <p:nvPicPr>
          <p:cNvPr id="14" name="Picture 13">
            <a:extLst>
              <a:ext uri="{FF2B5EF4-FFF2-40B4-BE49-F238E27FC236}">
                <a16:creationId xmlns:a16="http://schemas.microsoft.com/office/drawing/2014/main" id="{CE9DE126-9B68-4065-BC75-59E4A63B4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486" y="2203440"/>
            <a:ext cx="2575254" cy="1716836"/>
          </a:xfrm>
          <a:prstGeom prst="rect">
            <a:avLst/>
          </a:prstGeom>
          <a:ln>
            <a:solidFill>
              <a:srgbClr val="EDC313"/>
            </a:solidFill>
          </a:ln>
        </p:spPr>
      </p:pic>
      <p:pic>
        <p:nvPicPr>
          <p:cNvPr id="16" name="Picture 15">
            <a:extLst>
              <a:ext uri="{FF2B5EF4-FFF2-40B4-BE49-F238E27FC236}">
                <a16:creationId xmlns:a16="http://schemas.microsoft.com/office/drawing/2014/main" id="{EF19AA05-25E8-44B4-8CBF-DA078454FF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5486" y="4015780"/>
            <a:ext cx="2558241" cy="1705494"/>
          </a:xfrm>
          <a:prstGeom prst="rect">
            <a:avLst/>
          </a:prstGeom>
          <a:ln>
            <a:solidFill>
              <a:srgbClr val="EDC313"/>
            </a:solidFill>
          </a:ln>
        </p:spPr>
      </p:pic>
    </p:spTree>
    <p:extLst>
      <p:ext uri="{BB962C8B-B14F-4D97-AF65-F5344CB8AC3E}">
        <p14:creationId xmlns:p14="http://schemas.microsoft.com/office/powerpoint/2010/main" val="1821565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3F1B6-E37B-4367-A1D0-48E6F3A12CE4}"/>
              </a:ext>
            </a:extLst>
          </p:cNvPr>
          <p:cNvSpPr>
            <a:spLocks noGrp="1"/>
          </p:cNvSpPr>
          <p:nvPr>
            <p:ph type="title"/>
          </p:nvPr>
        </p:nvSpPr>
        <p:spPr>
          <a:xfrm>
            <a:off x="838200" y="164450"/>
            <a:ext cx="10515600" cy="932047"/>
          </a:xfrm>
        </p:spPr>
        <p:txBody>
          <a:bodyPr/>
          <a:lstStyle/>
          <a:p>
            <a:pPr algn="ctr"/>
            <a:r>
              <a:rPr lang="en-US" dirty="0">
                <a:latin typeface="Bahnschrift" panose="020B0502040204020203" pitchFamily="34" charset="0"/>
              </a:rPr>
              <a:t>UNM’s Role In Building Climate Resilience</a:t>
            </a:r>
          </a:p>
        </p:txBody>
      </p:sp>
      <p:sp>
        <p:nvSpPr>
          <p:cNvPr id="6" name="Content Placeholder 5">
            <a:extLst>
              <a:ext uri="{FF2B5EF4-FFF2-40B4-BE49-F238E27FC236}">
                <a16:creationId xmlns:a16="http://schemas.microsoft.com/office/drawing/2014/main" id="{143BC1A6-271F-4518-B437-616ED3AD2C75}"/>
              </a:ext>
            </a:extLst>
          </p:cNvPr>
          <p:cNvSpPr>
            <a:spLocks noGrp="1"/>
          </p:cNvSpPr>
          <p:nvPr>
            <p:ph sz="half" idx="1"/>
          </p:nvPr>
        </p:nvSpPr>
        <p:spPr>
          <a:xfrm>
            <a:off x="277333" y="1297173"/>
            <a:ext cx="5181600" cy="5195702"/>
          </a:xfrm>
        </p:spPr>
        <p:txBody>
          <a:bodyPr>
            <a:normAutofit fontScale="92500" lnSpcReduction="10000"/>
          </a:bodyPr>
          <a:lstStyle/>
          <a:p>
            <a:pPr>
              <a:buFont typeface="Wingdings" panose="05000000000000000000" pitchFamily="2" charset="2"/>
              <a:buChar char="Ø"/>
            </a:pPr>
            <a:r>
              <a:rPr lang="en-US" sz="1600" dirty="0">
                <a:latin typeface="Bahnschrift" panose="020B0502040204020203" pitchFamily="34" charset="0"/>
              </a:rPr>
              <a:t>The National Science Foundation has recently announced it will invest roughly $78 Million in projects that will build climate resilience capacity. From that $78 million, nearly $16 million will fund three research projects led or supported by The University of New Mexico. </a:t>
            </a:r>
          </a:p>
          <a:p>
            <a:pPr>
              <a:buFont typeface="Wingdings" panose="05000000000000000000" pitchFamily="2" charset="2"/>
              <a:buChar char="Ø"/>
            </a:pPr>
            <a:r>
              <a:rPr lang="en-US" sz="1600" dirty="0">
                <a:latin typeface="Bahnschrift" panose="020B0502040204020203" pitchFamily="34" charset="0"/>
              </a:rPr>
              <a:t>UNM will work collaboratively with other institutions to comprehend the impacts of indoor farming and combine Indigenous knowledge with Western science. </a:t>
            </a:r>
          </a:p>
          <a:p>
            <a:pPr>
              <a:buFont typeface="Wingdings" panose="05000000000000000000" pitchFamily="2" charset="2"/>
              <a:buChar char="Ø"/>
            </a:pPr>
            <a:r>
              <a:rPr lang="en-US" sz="1600" dirty="0">
                <a:latin typeface="Bahnschrift" panose="020B0502040204020203" pitchFamily="34" charset="0"/>
              </a:rPr>
              <a:t>UNM will lead the project’s core socio-economic work, investigating the drivers and impacts of controlled environment agriculture on tribal communities. </a:t>
            </a:r>
          </a:p>
          <a:p>
            <a:pPr>
              <a:buFont typeface="Wingdings" panose="05000000000000000000" pitchFamily="2" charset="2"/>
              <a:buChar char="Ø"/>
            </a:pPr>
            <a:r>
              <a:rPr lang="en-US" sz="1600" dirty="0">
                <a:latin typeface="Bahnschrift" panose="020B0502040204020203" pitchFamily="34" charset="0"/>
              </a:rPr>
              <a:t>Working closely with the tribal communities, the team will learn what elements of the project are most relevant to individual communities.</a:t>
            </a:r>
          </a:p>
          <a:p>
            <a:pPr>
              <a:buFont typeface="Wingdings" panose="05000000000000000000" pitchFamily="2" charset="2"/>
              <a:buChar char="Ø"/>
            </a:pPr>
            <a:r>
              <a:rPr lang="en-US" sz="1600" dirty="0">
                <a:latin typeface="Bahnschrift" panose="020B0502040204020203" pitchFamily="34" charset="0"/>
              </a:rPr>
              <a:t>An 8-week summer research  experience in engineered agriculture will be offered by UNM starting in 2025 which will provide exciting opportunities for learning and allow for the development of tailored controlled environment agriculture systems and a climate-smart and community-based workforce.</a:t>
            </a:r>
          </a:p>
          <a:p>
            <a:endParaRPr lang="en-US" dirty="0"/>
          </a:p>
        </p:txBody>
      </p:sp>
      <p:pic>
        <p:nvPicPr>
          <p:cNvPr id="8" name="Content Placeholder 7">
            <a:extLst>
              <a:ext uri="{FF2B5EF4-FFF2-40B4-BE49-F238E27FC236}">
                <a16:creationId xmlns:a16="http://schemas.microsoft.com/office/drawing/2014/main" id="{E26B86A1-416B-484A-8A76-9BB87D19141C}"/>
              </a:ext>
            </a:extLst>
          </p:cNvPr>
          <p:cNvPicPr>
            <a:picLocks noGrp="1" noChangeAspect="1"/>
          </p:cNvPicPr>
          <p:nvPr>
            <p:ph sz="half" idx="2"/>
          </p:nvPr>
        </p:nvPicPr>
        <p:blipFill>
          <a:blip r:embed="rId2"/>
          <a:stretch>
            <a:fillRect/>
          </a:stretch>
        </p:blipFill>
        <p:spPr>
          <a:xfrm>
            <a:off x="5458933" y="1297173"/>
            <a:ext cx="6581170" cy="4949392"/>
          </a:xfrm>
          <a:prstGeom prst="rect">
            <a:avLst/>
          </a:prstGeom>
          <a:ln>
            <a:solidFill>
              <a:srgbClr val="EDC313"/>
            </a:solidFill>
          </a:ln>
        </p:spPr>
      </p:pic>
    </p:spTree>
    <p:extLst>
      <p:ext uri="{BB962C8B-B14F-4D97-AF65-F5344CB8AC3E}">
        <p14:creationId xmlns:p14="http://schemas.microsoft.com/office/powerpoint/2010/main" val="344305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7364-C991-4EFD-9805-329285A44E4D}"/>
              </a:ext>
            </a:extLst>
          </p:cNvPr>
          <p:cNvSpPr>
            <a:spLocks noGrp="1"/>
          </p:cNvSpPr>
          <p:nvPr>
            <p:ph type="title"/>
          </p:nvPr>
        </p:nvSpPr>
        <p:spPr>
          <a:xfrm>
            <a:off x="400419" y="217715"/>
            <a:ext cx="11290837" cy="795838"/>
          </a:xfrm>
        </p:spPr>
        <p:txBody>
          <a:bodyPr>
            <a:normAutofit/>
          </a:bodyPr>
          <a:lstStyle/>
          <a:p>
            <a:pPr algn="ctr"/>
            <a:r>
              <a:rPr lang="en-US" dirty="0">
                <a:latin typeface="Bahnschrift" panose="020B0502040204020203" pitchFamily="34" charset="0"/>
              </a:rPr>
              <a:t>Resilient Futures</a:t>
            </a:r>
          </a:p>
        </p:txBody>
      </p:sp>
      <p:sp>
        <p:nvSpPr>
          <p:cNvPr id="4" name="Text Placeholder 3">
            <a:extLst>
              <a:ext uri="{FF2B5EF4-FFF2-40B4-BE49-F238E27FC236}">
                <a16:creationId xmlns:a16="http://schemas.microsoft.com/office/drawing/2014/main" id="{099D4358-5D75-41E4-819A-B90C58001F28}"/>
              </a:ext>
            </a:extLst>
          </p:cNvPr>
          <p:cNvSpPr>
            <a:spLocks noGrp="1"/>
          </p:cNvSpPr>
          <p:nvPr>
            <p:ph sz="half" idx="1"/>
          </p:nvPr>
        </p:nvSpPr>
        <p:spPr>
          <a:xfrm>
            <a:off x="6260805" y="1687070"/>
            <a:ext cx="5181600" cy="4779830"/>
          </a:xfrm>
        </p:spPr>
        <p:txBody>
          <a:bodyPr>
            <a:normAutofit/>
          </a:bodyPr>
          <a:lstStyle/>
          <a:p>
            <a:pPr>
              <a:buFont typeface="Wingdings" panose="05000000000000000000" pitchFamily="2" charset="2"/>
              <a:buChar char="Ø"/>
            </a:pPr>
            <a:r>
              <a:rPr lang="en-US" dirty="0">
                <a:latin typeface="Bahnschrift" panose="020B0502040204020203" pitchFamily="34" charset="0"/>
              </a:rPr>
              <a:t>CNM’s</a:t>
            </a:r>
            <a:r>
              <a:rPr lang="en-US" sz="1800" dirty="0">
                <a:latin typeface="Bahnschrift" panose="020B0502040204020203" pitchFamily="34" charset="0"/>
              </a:rPr>
              <a:t> IoT bootcamp specializes in training a highly skilled workforce prepared to enter and thrive in the technology field. CNM's Technology Solutions Lab will be creating training material that will be used in the 8-week summer program </a:t>
            </a:r>
            <a:r>
              <a:rPr lang="en-US" dirty="0">
                <a:latin typeface="Bahnschrift" panose="020B0502040204020203" pitchFamily="34" charset="0"/>
              </a:rPr>
              <a:t>hosted by UNM, </a:t>
            </a:r>
            <a:r>
              <a:rPr lang="en-US" sz="1800" dirty="0">
                <a:latin typeface="Bahnschrift" panose="020B0502040204020203" pitchFamily="34" charset="0"/>
              </a:rPr>
              <a:t>and providing Internet of Things technology that will be used to conduct research in indoor farming. </a:t>
            </a:r>
          </a:p>
          <a:p>
            <a:pPr>
              <a:buFont typeface="Wingdings" panose="05000000000000000000" pitchFamily="2" charset="2"/>
              <a:buChar char="Ø"/>
            </a:pPr>
            <a:r>
              <a:rPr lang="en-US" dirty="0">
                <a:latin typeface="Bahnschrift" panose="020B0502040204020203" pitchFamily="34" charset="0"/>
              </a:rPr>
              <a:t>The collaborations between CNM, regional tribal communities, UNM, and other institutions continue to drive innovation and advocate for equity.</a:t>
            </a:r>
            <a:endParaRPr lang="en-US" sz="1800" dirty="0">
              <a:latin typeface="Bahnschrift" panose="020B0502040204020203" pitchFamily="34" charset="0"/>
            </a:endParaRPr>
          </a:p>
          <a:p>
            <a:pPr marL="285750" indent="-285750">
              <a:buFont typeface="Arial" panose="020B0604020202020204" pitchFamily="34" charset="0"/>
              <a:buChar char="•"/>
            </a:pPr>
            <a:endParaRPr lang="en-US" dirty="0"/>
          </a:p>
          <a:p>
            <a:endParaRPr lang="en-US" dirty="0"/>
          </a:p>
        </p:txBody>
      </p:sp>
      <p:pic>
        <p:nvPicPr>
          <p:cNvPr id="8" name="Content Placeholder 7">
            <a:extLst>
              <a:ext uri="{FF2B5EF4-FFF2-40B4-BE49-F238E27FC236}">
                <a16:creationId xmlns:a16="http://schemas.microsoft.com/office/drawing/2014/main" id="{21326FC4-AA50-49CC-AA03-E643887D843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0420" y="4213341"/>
            <a:ext cx="5695580" cy="2035059"/>
          </a:xfrm>
        </p:spPr>
      </p:pic>
      <p:pic>
        <p:nvPicPr>
          <p:cNvPr id="10" name="Picture 9">
            <a:extLst>
              <a:ext uri="{FF2B5EF4-FFF2-40B4-BE49-F238E27FC236}">
                <a16:creationId xmlns:a16="http://schemas.microsoft.com/office/drawing/2014/main" id="{5041ACE0-D70C-4128-A5B7-196C3BE06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20" y="1687070"/>
            <a:ext cx="5695580" cy="2035060"/>
          </a:xfrm>
          <a:prstGeom prst="rect">
            <a:avLst/>
          </a:prstGeom>
        </p:spPr>
      </p:pic>
    </p:spTree>
    <p:extLst>
      <p:ext uri="{BB962C8B-B14F-4D97-AF65-F5344CB8AC3E}">
        <p14:creationId xmlns:p14="http://schemas.microsoft.com/office/powerpoint/2010/main" val="4046898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B2D51-A6C6-474D-8813-8ED51EE237EC}"/>
              </a:ext>
            </a:extLst>
          </p:cNvPr>
          <p:cNvSpPr>
            <a:spLocks noGrp="1"/>
          </p:cNvSpPr>
          <p:nvPr>
            <p:ph type="title"/>
          </p:nvPr>
        </p:nvSpPr>
        <p:spPr>
          <a:xfrm>
            <a:off x="677334" y="609600"/>
            <a:ext cx="8596668" cy="994348"/>
          </a:xfrm>
        </p:spPr>
        <p:txBody>
          <a:bodyPr>
            <a:normAutofit/>
          </a:bodyPr>
          <a:lstStyle/>
          <a:p>
            <a:r>
              <a:rPr lang="en-US" sz="4400" dirty="0"/>
              <a:t>Contact Us:</a:t>
            </a:r>
          </a:p>
        </p:txBody>
      </p:sp>
      <p:sp>
        <p:nvSpPr>
          <p:cNvPr id="6" name="Text Placeholder 5">
            <a:extLst>
              <a:ext uri="{FF2B5EF4-FFF2-40B4-BE49-F238E27FC236}">
                <a16:creationId xmlns:a16="http://schemas.microsoft.com/office/drawing/2014/main" id="{69BF9F2A-C4AC-466D-BBF5-5F66C81DB66D}"/>
              </a:ext>
            </a:extLst>
          </p:cNvPr>
          <p:cNvSpPr>
            <a:spLocks noGrp="1"/>
          </p:cNvSpPr>
          <p:nvPr>
            <p:ph type="body" idx="1"/>
          </p:nvPr>
        </p:nvSpPr>
        <p:spPr>
          <a:xfrm>
            <a:off x="675744" y="3247707"/>
            <a:ext cx="4185623" cy="923330"/>
          </a:xfrm>
        </p:spPr>
        <p:txBody>
          <a:bodyPr/>
          <a:lstStyle/>
          <a:p>
            <a:pPr algn="ctr"/>
            <a:r>
              <a:rPr lang="en-US" sz="1800" dirty="0"/>
              <a:t>Jamie Dowden-Duarte</a:t>
            </a:r>
          </a:p>
          <a:p>
            <a:pPr algn="ctr"/>
            <a:r>
              <a:rPr lang="en-US" sz="1400" dirty="0"/>
              <a:t>Assistant Instructor – IoT </a:t>
            </a:r>
          </a:p>
          <a:p>
            <a:pPr algn="ctr"/>
            <a:r>
              <a:rPr lang="en-US" sz="1600" dirty="0">
                <a:hlinkClick r:id="rId2"/>
              </a:rPr>
              <a:t>https://www.linkedin.com/in/embeddedcodingjamiedowdenduarte/</a:t>
            </a:r>
            <a:endParaRPr lang="en-US" sz="1600" dirty="0"/>
          </a:p>
          <a:p>
            <a:pPr algn="ctr"/>
            <a:endParaRPr lang="en-US" sz="1600" dirty="0"/>
          </a:p>
        </p:txBody>
      </p:sp>
      <p:pic>
        <p:nvPicPr>
          <p:cNvPr id="12" name="Content Placeholder 11">
            <a:extLst>
              <a:ext uri="{FF2B5EF4-FFF2-40B4-BE49-F238E27FC236}">
                <a16:creationId xmlns:a16="http://schemas.microsoft.com/office/drawing/2014/main" id="{72138119-4D27-438E-84CA-19BD6D973EC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674018" y="4171037"/>
            <a:ext cx="2189162" cy="2189162"/>
          </a:xfrm>
        </p:spPr>
      </p:pic>
      <p:sp>
        <p:nvSpPr>
          <p:cNvPr id="8" name="Text Placeholder 7">
            <a:extLst>
              <a:ext uri="{FF2B5EF4-FFF2-40B4-BE49-F238E27FC236}">
                <a16:creationId xmlns:a16="http://schemas.microsoft.com/office/drawing/2014/main" id="{B89BBD25-A923-48AE-82E0-4D7C616F363A}"/>
              </a:ext>
            </a:extLst>
          </p:cNvPr>
          <p:cNvSpPr>
            <a:spLocks noGrp="1"/>
          </p:cNvSpPr>
          <p:nvPr>
            <p:ph type="body" sz="quarter" idx="3"/>
          </p:nvPr>
        </p:nvSpPr>
        <p:spPr>
          <a:xfrm>
            <a:off x="5088383" y="3247707"/>
            <a:ext cx="4185618" cy="923330"/>
          </a:xfrm>
        </p:spPr>
        <p:txBody>
          <a:bodyPr/>
          <a:lstStyle/>
          <a:p>
            <a:pPr algn="ctr"/>
            <a:r>
              <a:rPr lang="en-US" sz="1800" dirty="0"/>
              <a:t>Monica Olmstead</a:t>
            </a:r>
          </a:p>
          <a:p>
            <a:pPr algn="ctr"/>
            <a:r>
              <a:rPr lang="en-US" sz="1400" dirty="0"/>
              <a:t>Senior Program Manager – Deep Dive</a:t>
            </a:r>
          </a:p>
          <a:p>
            <a:pPr algn="ctr"/>
            <a:r>
              <a:rPr lang="en-US" sz="1600" dirty="0">
                <a:hlinkClick r:id="rId4"/>
              </a:rPr>
              <a:t>https://www.linkedin.com/in/monica-olmsted-059349a9/</a:t>
            </a:r>
            <a:endParaRPr lang="en-US" sz="1600" dirty="0"/>
          </a:p>
          <a:p>
            <a:pPr algn="ctr"/>
            <a:endParaRPr lang="en-US" sz="1600" dirty="0"/>
          </a:p>
        </p:txBody>
      </p:sp>
      <p:pic>
        <p:nvPicPr>
          <p:cNvPr id="14" name="Content Placeholder 13">
            <a:extLst>
              <a:ext uri="{FF2B5EF4-FFF2-40B4-BE49-F238E27FC236}">
                <a16:creationId xmlns:a16="http://schemas.microsoft.com/office/drawing/2014/main" id="{76682DAB-27D8-4697-B18B-07D162044252}"/>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086475" y="4171037"/>
            <a:ext cx="2189162" cy="2189162"/>
          </a:xfrm>
        </p:spPr>
      </p:pic>
      <p:sp>
        <p:nvSpPr>
          <p:cNvPr id="10" name="TextBox 9">
            <a:extLst>
              <a:ext uri="{FF2B5EF4-FFF2-40B4-BE49-F238E27FC236}">
                <a16:creationId xmlns:a16="http://schemas.microsoft.com/office/drawing/2014/main" id="{3DCAD8D1-849F-4BB4-A228-A76EAF73E8F8}"/>
              </a:ext>
            </a:extLst>
          </p:cNvPr>
          <p:cNvSpPr txBox="1"/>
          <p:nvPr/>
        </p:nvSpPr>
        <p:spPr>
          <a:xfrm>
            <a:off x="675744" y="1411357"/>
            <a:ext cx="8598257" cy="984885"/>
          </a:xfrm>
          <a:prstGeom prst="rect">
            <a:avLst/>
          </a:prstGeom>
          <a:noFill/>
        </p:spPr>
        <p:txBody>
          <a:bodyPr wrap="square" rtlCol="0">
            <a:spAutoFit/>
          </a:bodyPr>
          <a:lstStyle/>
          <a:p>
            <a:pPr algn="ctr"/>
            <a:r>
              <a:rPr lang="en-US" sz="2000" dirty="0"/>
              <a:t>Learn more about the IoT bootcamp</a:t>
            </a:r>
          </a:p>
          <a:p>
            <a:pPr algn="ctr"/>
            <a:r>
              <a:rPr lang="en-US" dirty="0">
                <a:hlinkClick r:id="rId6"/>
              </a:rPr>
              <a:t>https://deepdivecoding.com/iot/</a:t>
            </a:r>
            <a:r>
              <a:rPr lang="en-US" dirty="0"/>
              <a:t> </a:t>
            </a:r>
          </a:p>
          <a:p>
            <a:endParaRPr lang="en-US" dirty="0"/>
          </a:p>
        </p:txBody>
      </p:sp>
    </p:spTree>
    <p:extLst>
      <p:ext uri="{BB962C8B-B14F-4D97-AF65-F5344CB8AC3E}">
        <p14:creationId xmlns:p14="http://schemas.microsoft.com/office/powerpoint/2010/main" val="42381635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2170</TotalTime>
  <Words>724</Words>
  <Application>Microsoft Office PowerPoint</Application>
  <PresentationFormat>Widescreen</PresentationFormat>
  <Paragraphs>35</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Bahnschrift</vt:lpstr>
      <vt:lpstr>Calibri</vt:lpstr>
      <vt:lpstr>Trebuchet MS</vt:lpstr>
      <vt:lpstr>Wingdings</vt:lpstr>
      <vt:lpstr>Wingdings 3</vt:lpstr>
      <vt:lpstr>Facet</vt:lpstr>
      <vt:lpstr>PowerPoint Presentation</vt:lpstr>
      <vt:lpstr>What is the Internet of Things?</vt:lpstr>
      <vt:lpstr>CNM Ingenuity’s Technology Solutions Lab </vt:lpstr>
      <vt:lpstr>Mandy’s Farm &amp; AgrAbility: Inclusive Agriculture</vt:lpstr>
      <vt:lpstr>ABQ Biopark Teams Up With IoT Graduates </vt:lpstr>
      <vt:lpstr>UNM’s Role In Building Climate Resilience</vt:lpstr>
      <vt:lpstr>Resilient Futures</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ISHMAN, EDWARD</dc:creator>
  <cp:lastModifiedBy>ISHMAN, EDWARD</cp:lastModifiedBy>
  <cp:revision>39</cp:revision>
  <dcterms:created xsi:type="dcterms:W3CDTF">2025-04-29T02:52:23Z</dcterms:created>
  <dcterms:modified xsi:type="dcterms:W3CDTF">2025-04-30T15:24:55Z</dcterms:modified>
</cp:coreProperties>
</file>